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780" r:id="rId2"/>
    <p:sldId id="257" r:id="rId3"/>
    <p:sldId id="258" r:id="rId4"/>
    <p:sldId id="793" r:id="rId5"/>
    <p:sldId id="794" r:id="rId6"/>
    <p:sldId id="259" r:id="rId7"/>
    <p:sldId id="260" r:id="rId8"/>
    <p:sldId id="289" r:id="rId9"/>
    <p:sldId id="795" r:id="rId10"/>
    <p:sldId id="796" r:id="rId11"/>
    <p:sldId id="797" r:id="rId12"/>
    <p:sldId id="798" r:id="rId13"/>
    <p:sldId id="799" r:id="rId14"/>
    <p:sldId id="800" r:id="rId15"/>
    <p:sldId id="801" r:id="rId16"/>
    <p:sldId id="802" r:id="rId17"/>
    <p:sldId id="803" r:id="rId18"/>
    <p:sldId id="792" r:id="rId19"/>
    <p:sldId id="264" r:id="rId20"/>
    <p:sldId id="804" r:id="rId21"/>
    <p:sldId id="805" r:id="rId22"/>
    <p:sldId id="806" r:id="rId23"/>
    <p:sldId id="80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78479" autoAdjust="0"/>
  </p:normalViewPr>
  <p:slideViewPr>
    <p:cSldViewPr snapToGrid="0">
      <p:cViewPr varScale="1">
        <p:scale>
          <a:sx n="56" d="100"/>
          <a:sy n="56" d="100"/>
        </p:scale>
        <p:origin x="-117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927A7-C3EE-44E3-A7E1-B0999452114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9D42D-F02A-419C-8E06-669F624D1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55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181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4b27fd6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04b27fd61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64b3d91d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2064b3d91d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4b27fd6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04b27fd61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4b27fd6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04b27fd61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4b27fd6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04b27fd61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4b27fd6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04b27fd61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936e6081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18936e6081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936e6081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18936e6081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936e6081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18936e6081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8936e6081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8936e6081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2ed3a8fd3b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22ed3a8fd3b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64b3d91d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064b3d91d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04D981-B4E1-43AC-BB16-C89EE480B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35184FD-521C-4951-9993-E9AD0E6A7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28683B-0132-4B36-A8B5-9FB5C23D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337A21B-2556-4458-88D7-9111DD58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840DE1-9BDC-4511-853B-B4A9630F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1C9D3D-6FF6-4BA0-BE06-A7CE8A79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A970102-074B-4F83-AEE9-4007F261B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C245E4E-1C6B-4D05-88BE-B1B258C0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E2EEF6-2CC8-4E4F-AB8E-356FF3BA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CCDDDE-5C9E-4E06-B0A4-4401B427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5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AFA1042-EAB8-4416-9A8B-9602B832C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82A098D-F209-49E0-BC51-88218DD93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6F0275-AECF-4FA5-A97C-5B66C45D1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F19C7FC-A7A3-4946-8268-FA7FC905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668262-7016-41C7-94B2-A7ECCCB8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7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717" y="-38383"/>
            <a:ext cx="12265433" cy="693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799" y="-48733"/>
            <a:ext cx="12289597" cy="695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>
            <a:spLocks noGrp="1"/>
          </p:cNvSpPr>
          <p:nvPr>
            <p:ph type="title"/>
          </p:nvPr>
        </p:nvSpPr>
        <p:spPr>
          <a:xfrm>
            <a:off x="3777400" y="1900667"/>
            <a:ext cx="4637200" cy="1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ubTitle" idx="1"/>
          </p:nvPr>
        </p:nvSpPr>
        <p:spPr>
          <a:xfrm>
            <a:off x="4127400" y="3509317"/>
            <a:ext cx="3937200" cy="1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4571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Arial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Font typeface="Arial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Font typeface="Arial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296609" y="6217623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17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717" y="-38383"/>
            <a:ext cx="12265433" cy="693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799" y="-48733"/>
            <a:ext cx="12289597" cy="695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0"/>
          <p:cNvSpPr txBox="1">
            <a:spLocks noGrp="1"/>
          </p:cNvSpPr>
          <p:nvPr>
            <p:ph type="title"/>
          </p:nvPr>
        </p:nvSpPr>
        <p:spPr>
          <a:xfrm>
            <a:off x="951000" y="2527133"/>
            <a:ext cx="51132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33"/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subTitle" idx="1"/>
          </p:nvPr>
        </p:nvSpPr>
        <p:spPr>
          <a:xfrm>
            <a:off x="951000" y="3781400"/>
            <a:ext cx="51132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6575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9756C4-0ED3-4484-9AF4-97BCF253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3F5226-BDE4-416B-B6FE-C3ED4BEEF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0540369-E7AE-4CF5-8913-97F2467D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4C0D4C-D2D0-4E8E-986D-EA6C6CEA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7BF95F-9518-4BF3-92F0-9DE885E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1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D670FC-9590-4CF5-AEDA-2D692436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586B91-72DB-456A-8D77-0A6DCDB36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D80176-FBF7-425C-8324-B2BEAE43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F458EB7-5B89-4B51-BA90-488C386E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6E0D3A-0D74-4DD2-86EE-D7CAED61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8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31B283-81E4-4224-8583-47C81D19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2DAA9D-CA68-4392-B434-D3F78F0E6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F3A6D6F-C65B-44C0-B7F3-8BD0A6B8C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7B878C1-D882-4D6B-9AA3-184D072A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730858E-8865-488F-89B7-3A3A5C109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3C1666D-E67A-40E2-A4DD-ED2386CB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60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2C38F0-CFC7-48C2-8814-5F5CD3C4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E395FBE-DBAA-47A5-BB18-6EBC9DE7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337A4C3-9EDF-49A1-85B5-C654A741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912977C-AAE5-4481-81CF-189663760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D106C86-8B51-44C0-9646-6689A066D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EDA3D6F-6221-4026-92DD-0892D1A1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43B97FF-5A4B-4175-9952-8264760CE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273120F-73CE-4A62-BE76-BA1BF25B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BEA543-3C18-434D-BE27-6F4B5ED3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178F5F8-C3F8-44B2-8EEE-DCFFCE27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3FA4F9-5176-4D89-AF4F-EA6A131E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B3092CC-089C-4A48-8FE8-1F52ABA1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AFAF7B7-44C4-4AE3-9CB3-C61D5F70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637236D-7EF9-42AC-94AA-0C74930A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A286C5E-12A4-4A76-9672-BEBC027B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0C41AE-D6B1-4F37-AC90-0558D911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074AA4-9428-4423-8EA5-C9CB1AEE1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C934092-8C0F-47F0-9DBA-6242BD67E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CB99ED4-26FB-4573-B350-D955174A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D64D985-3BBB-4CBC-955C-EE7B61C2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C5B97EB-7974-471F-ACAB-854DCD0E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9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DB4D6A-5EE2-4D8D-8DBC-F4DD20D6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4976B1-AA25-4190-9CCF-616D27B06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54C355-8442-4EC6-8E25-F4F0E77C1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73DAD80-5079-4920-AF3E-8A1E0670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74E330B-0C2F-4932-9527-58D5086A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D87EFBB-4952-49A8-AD78-343080D3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1EA4889-CF8A-4B92-B99B-6B602035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D8BF400-13CF-431C-B207-EF60E93E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7898D1E-C6B3-4656-8097-46FFE1879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C54BE-AD1D-4BFC-882F-F647F4CCA69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5B778A-FC05-4BBC-B5B5-9703B2F87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8C4C203-5436-43C1-851F-E576A9FC0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170658" y="2200952"/>
            <a:ext cx="11850657" cy="130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667" dirty="0">
                <a:solidFill>
                  <a:schemeClr val="bg1"/>
                </a:solidFill>
              </a:rPr>
              <a:t>Research Method</a:t>
            </a:r>
            <a:endParaRPr sz="6667" dirty="0">
              <a:solidFill>
                <a:schemeClr val="bg1"/>
              </a:solidFill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4271208" y="4005048"/>
            <a:ext cx="364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479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5" y="584730"/>
            <a:ext cx="10888132" cy="5767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3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17" y="781050"/>
            <a:ext cx="9764713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082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881188"/>
            <a:ext cx="9783763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07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8" y="928688"/>
            <a:ext cx="10588096" cy="542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81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52500"/>
            <a:ext cx="9793287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99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762000"/>
            <a:ext cx="987901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6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220134"/>
            <a:ext cx="5967904" cy="6144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97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2033588"/>
            <a:ext cx="9812337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76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170658" y="2200952"/>
            <a:ext cx="11850657" cy="130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6667" dirty="0">
                <a:solidFill>
                  <a:schemeClr val="bg1"/>
                </a:solidFill>
              </a:rPr>
              <a:t>In-class Activity</a:t>
            </a:r>
            <a:endParaRPr sz="6667" dirty="0">
              <a:solidFill>
                <a:schemeClr val="bg1"/>
              </a:solidFill>
            </a:endParaRPr>
          </a:p>
        </p:txBody>
      </p:sp>
      <p:cxnSp>
        <p:nvCxnSpPr>
          <p:cNvPr id="67" name="Google Shape;67;p2"/>
          <p:cNvCxnSpPr/>
          <p:nvPr/>
        </p:nvCxnSpPr>
        <p:spPr>
          <a:xfrm>
            <a:off x="4271208" y="4005048"/>
            <a:ext cx="364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54461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4b27fd613_0_32"/>
          <p:cNvSpPr txBox="1">
            <a:spLocks noGrp="1"/>
          </p:cNvSpPr>
          <p:nvPr>
            <p:ph type="title" idx="4294967295"/>
          </p:nvPr>
        </p:nvSpPr>
        <p:spPr>
          <a:xfrm>
            <a:off x="0" y="190500"/>
            <a:ext cx="9039225" cy="923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In-class activity</a:t>
            </a:r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68" y="1194558"/>
            <a:ext cx="8205258" cy="4679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64b3d91da_0_9"/>
          <p:cNvSpPr txBox="1">
            <a:spLocks noGrp="1"/>
          </p:cNvSpPr>
          <p:nvPr>
            <p:ph type="title"/>
          </p:nvPr>
        </p:nvSpPr>
        <p:spPr>
          <a:xfrm>
            <a:off x="376867" y="312200"/>
            <a:ext cx="10366400" cy="9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Ethnography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276475"/>
            <a:ext cx="40005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0"/>
            <a:ext cx="5067300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4b27fd613_0_32"/>
          <p:cNvSpPr txBox="1">
            <a:spLocks noGrp="1"/>
          </p:cNvSpPr>
          <p:nvPr>
            <p:ph type="title" idx="4294967295"/>
          </p:nvPr>
        </p:nvSpPr>
        <p:spPr>
          <a:xfrm>
            <a:off x="0" y="190500"/>
            <a:ext cx="9039225" cy="923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In-class activity</a:t>
            </a:r>
            <a:endParaRPr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630" y="4042834"/>
            <a:ext cx="6745287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5600" y="1998135"/>
            <a:ext cx="38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have created three stories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Each story contains a questions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Complete the stories answering the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5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4b27fd613_0_32"/>
          <p:cNvSpPr txBox="1">
            <a:spLocks noGrp="1"/>
          </p:cNvSpPr>
          <p:nvPr>
            <p:ph type="title" idx="4294967295"/>
          </p:nvPr>
        </p:nvSpPr>
        <p:spPr>
          <a:xfrm>
            <a:off x="0" y="190500"/>
            <a:ext cx="9039225" cy="923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In-class </a:t>
            </a:r>
            <a:r>
              <a:rPr lang="en-US" sz="5600" dirty="0" smtClean="0"/>
              <a:t>activity: Story 1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693333" y="1185333"/>
            <a:ext cx="82973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It is 2035. You have designed a </a:t>
            </a:r>
            <a:r>
              <a:rPr lang="en-US" sz="2200" dirty="0" err="1"/>
              <a:t>telepresence</a:t>
            </a:r>
            <a:r>
              <a:rPr lang="en-US" sz="2200" dirty="0"/>
              <a:t> system </a:t>
            </a:r>
            <a:r>
              <a:rPr lang="en-US" sz="2200" dirty="0" smtClean="0"/>
              <a:t>which is </a:t>
            </a:r>
            <a:r>
              <a:rPr lang="en-US" sz="2200" dirty="0"/>
              <a:t>a holograph enables transfer of visual, auditory</a:t>
            </a:r>
            <a:r>
              <a:rPr lang="en-US" sz="2200" dirty="0" smtClean="0"/>
              <a:t>, olfactory</a:t>
            </a:r>
            <a:r>
              <a:rPr lang="en-US" sz="2200" dirty="0"/>
              <a:t>, and haptic information. Your system </a:t>
            </a:r>
            <a:r>
              <a:rPr lang="en-US" sz="2200" dirty="0" smtClean="0"/>
              <a:t>enables older </a:t>
            </a:r>
            <a:r>
              <a:rPr lang="en-US" sz="2200" dirty="0"/>
              <a:t>adults to visit their family members throughout </a:t>
            </a:r>
            <a:r>
              <a:rPr lang="en-US" sz="2200" dirty="0" smtClean="0"/>
              <a:t>the day</a:t>
            </a:r>
            <a:r>
              <a:rPr lang="en-US" sz="2200" dirty="0"/>
              <a:t>. Owing to huge potential of such system </a:t>
            </a:r>
            <a:r>
              <a:rPr lang="en-US" sz="2200" dirty="0" smtClean="0"/>
              <a:t>Microsoft’s “</a:t>
            </a:r>
            <a:r>
              <a:rPr lang="en-US" sz="2200" dirty="0"/>
              <a:t>Future Older Adults” lab wants to purchase your </a:t>
            </a:r>
            <a:r>
              <a:rPr lang="en-US" sz="2200" dirty="0" smtClean="0"/>
              <a:t>system and </a:t>
            </a:r>
            <a:r>
              <a:rPr lang="en-US" sz="2200" dirty="0"/>
              <a:t>to donate the system to four different </a:t>
            </a:r>
            <a:r>
              <a:rPr lang="en-US" sz="2200" dirty="0" smtClean="0"/>
              <a:t>organizations/country</a:t>
            </a:r>
            <a:r>
              <a:rPr lang="en-US" sz="2200" dirty="0"/>
              <a:t>/ people of your choice. The users will use </a:t>
            </a:r>
            <a:r>
              <a:rPr lang="en-US" sz="2200" dirty="0" smtClean="0"/>
              <a:t>your system </a:t>
            </a:r>
            <a:r>
              <a:rPr lang="en-US" sz="2200" dirty="0"/>
              <a:t>as they wish. </a:t>
            </a:r>
            <a:r>
              <a:rPr lang="en-US" sz="2200" dirty="0">
                <a:solidFill>
                  <a:srgbClr val="FF0000"/>
                </a:solidFill>
              </a:rPr>
              <a:t>Now, do you want to add any </a:t>
            </a:r>
            <a:r>
              <a:rPr lang="en-US" sz="2200" dirty="0" smtClean="0">
                <a:solidFill>
                  <a:srgbClr val="FF0000"/>
                </a:solidFill>
              </a:rPr>
              <a:t>extra features/functions </a:t>
            </a:r>
            <a:r>
              <a:rPr lang="en-US" sz="2200" dirty="0">
                <a:solidFill>
                  <a:srgbClr val="FF0000"/>
                </a:solidFill>
              </a:rPr>
              <a:t>to your system? Where would you </a:t>
            </a:r>
            <a:r>
              <a:rPr lang="en-US" sz="2200" dirty="0" smtClean="0">
                <a:solidFill>
                  <a:srgbClr val="FF0000"/>
                </a:solidFill>
              </a:rPr>
              <a:t>want to </a:t>
            </a:r>
            <a:r>
              <a:rPr lang="en-US" sz="2200" dirty="0">
                <a:solidFill>
                  <a:srgbClr val="FF0000"/>
                </a:solidFill>
              </a:rPr>
              <a:t>donate your system? Why did you chose </a:t>
            </a:r>
            <a:r>
              <a:rPr lang="en-US" sz="2200" dirty="0" smtClean="0">
                <a:solidFill>
                  <a:srgbClr val="FF0000"/>
                </a:solidFill>
              </a:rPr>
              <a:t>these recipients</a:t>
            </a:r>
            <a:r>
              <a:rPr lang="en-US" sz="2200" dirty="0">
                <a:solidFill>
                  <a:srgbClr val="FF0000"/>
                </a:solidFill>
              </a:rPr>
              <a:t>?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4b27fd613_0_32"/>
          <p:cNvSpPr txBox="1">
            <a:spLocks noGrp="1"/>
          </p:cNvSpPr>
          <p:nvPr>
            <p:ph type="title" idx="4294967295"/>
          </p:nvPr>
        </p:nvSpPr>
        <p:spPr>
          <a:xfrm>
            <a:off x="0" y="190500"/>
            <a:ext cx="9039225" cy="923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In-class </a:t>
            </a:r>
            <a:r>
              <a:rPr lang="en-US" sz="5600" dirty="0" smtClean="0"/>
              <a:t>activity: Story 2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693332" y="1185333"/>
            <a:ext cx="897466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is 3.00 am, March 2040. You are writing your daily log</a:t>
            </a:r>
          </a:p>
          <a:p>
            <a:r>
              <a:rPr lang="en-US" sz="2400" dirty="0"/>
              <a:t>of your research. Today you worked on developing a neural</a:t>
            </a:r>
          </a:p>
          <a:p>
            <a:r>
              <a:rPr lang="en-US" sz="2400" dirty="0"/>
              <a:t>schema for a system that is designed to monitor medication</a:t>
            </a:r>
          </a:p>
          <a:p>
            <a:r>
              <a:rPr lang="en-US" sz="2400" dirty="0"/>
              <a:t>of older adults in a hospital. You are developing the neural</a:t>
            </a:r>
          </a:p>
          <a:p>
            <a:r>
              <a:rPr lang="en-US" sz="2400" dirty="0"/>
              <a:t>schema so that it would point out side effects of medication</a:t>
            </a:r>
          </a:p>
          <a:p>
            <a:r>
              <a:rPr lang="en-US" sz="2400" dirty="0"/>
              <a:t>experienced by the older adults based on how the older</a:t>
            </a:r>
          </a:p>
          <a:p>
            <a:r>
              <a:rPr lang="en-US" sz="2400" dirty="0"/>
              <a:t>adults feels and their vital signs. While testing your neural</a:t>
            </a:r>
          </a:p>
          <a:p>
            <a:r>
              <a:rPr lang="en-US" sz="2400" dirty="0"/>
              <a:t>schema in the lab, the outcome produced by it made you</a:t>
            </a:r>
          </a:p>
          <a:p>
            <a:r>
              <a:rPr lang="en-US" sz="2400" dirty="0"/>
              <a:t>feel a shiver down your spine. </a:t>
            </a:r>
            <a:r>
              <a:rPr lang="en-US" sz="2400" dirty="0">
                <a:solidFill>
                  <a:srgbClr val="FF0000"/>
                </a:solidFill>
              </a:rPr>
              <a:t>What phenomena will give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you such a feeling and what will you write in your log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about that incident?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4b27fd613_0_32"/>
          <p:cNvSpPr txBox="1">
            <a:spLocks noGrp="1"/>
          </p:cNvSpPr>
          <p:nvPr>
            <p:ph type="title" idx="4294967295"/>
          </p:nvPr>
        </p:nvSpPr>
        <p:spPr>
          <a:xfrm>
            <a:off x="0" y="190500"/>
            <a:ext cx="9039225" cy="923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In-class </a:t>
            </a:r>
            <a:r>
              <a:rPr lang="en-US" sz="5600" dirty="0" smtClean="0"/>
              <a:t>activity: Story 3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320800" y="1185333"/>
            <a:ext cx="97705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Recently (2037), your designed automated walker is </a:t>
            </a:r>
            <a:r>
              <a:rPr lang="en-US" sz="2400" dirty="0" smtClean="0"/>
              <a:t>made available </a:t>
            </a:r>
            <a:r>
              <a:rPr lang="en-US" sz="2400" dirty="0"/>
              <a:t>to the market for potential users. Your </a:t>
            </a:r>
            <a:r>
              <a:rPr lang="en-US" sz="2400" dirty="0" smtClean="0"/>
              <a:t>automated walker </a:t>
            </a:r>
            <a:r>
              <a:rPr lang="en-US" sz="2400" dirty="0"/>
              <a:t>is able to help older adults to get out of bed, to go </a:t>
            </a:r>
            <a:r>
              <a:rPr lang="en-US" sz="2400" dirty="0" smtClean="0"/>
              <a:t>to bathroom</a:t>
            </a:r>
            <a:r>
              <a:rPr lang="en-US" sz="2400" dirty="0"/>
              <a:t>, go up from chair. Besides, walker has </a:t>
            </a:r>
            <a:r>
              <a:rPr lang="en-US" sz="2400" dirty="0" smtClean="0"/>
              <a:t>the capabilities </a:t>
            </a:r>
            <a:r>
              <a:rPr lang="en-US" sz="2400" dirty="0"/>
              <a:t>to encourage older adults to walk independently</a:t>
            </a:r>
          </a:p>
          <a:p>
            <a:r>
              <a:rPr lang="en-US" sz="2400" dirty="0"/>
              <a:t>based on how safe the surroundings are and how are </a:t>
            </a:r>
            <a:r>
              <a:rPr lang="en-US" sz="2400" dirty="0" smtClean="0"/>
              <a:t>the physical </a:t>
            </a:r>
            <a:r>
              <a:rPr lang="en-US" sz="2400" dirty="0"/>
              <a:t>conditions of the older adults. Such a way you </a:t>
            </a:r>
            <a:r>
              <a:rPr lang="en-US" sz="2400" dirty="0" smtClean="0"/>
              <a:t>aim to </a:t>
            </a:r>
            <a:r>
              <a:rPr lang="en-US" sz="2400" dirty="0"/>
              <a:t>improve older adults overreliance on the technology </a:t>
            </a:r>
            <a:r>
              <a:rPr lang="en-US" sz="2400" dirty="0" smtClean="0"/>
              <a:t>and encourage </a:t>
            </a:r>
            <a:r>
              <a:rPr lang="en-US" sz="2400" dirty="0"/>
              <a:t>to maintain/remain active with minimal risk</a:t>
            </a:r>
            <a:r>
              <a:rPr lang="en-US" sz="2400" dirty="0" smtClean="0"/>
              <a:t>. Consequently</a:t>
            </a:r>
            <a:r>
              <a:rPr lang="en-US" sz="2400" dirty="0"/>
              <a:t>, your design is very compact to fit into </a:t>
            </a:r>
            <a:r>
              <a:rPr lang="en-US" sz="2400" dirty="0" smtClean="0"/>
              <a:t>small spaces </a:t>
            </a:r>
            <a:r>
              <a:rPr lang="en-US" sz="2400" dirty="0"/>
              <a:t>and also safe to use in the shower/bathroom</a:t>
            </a:r>
            <a:r>
              <a:rPr lang="en-US" sz="2400" dirty="0" smtClean="0"/>
              <a:t>. Unfortunately</a:t>
            </a:r>
            <a:r>
              <a:rPr lang="en-US" sz="2400" dirty="0"/>
              <a:t>, some bad incidents/accidents were </a:t>
            </a:r>
            <a:r>
              <a:rPr lang="en-US" sz="2400" dirty="0" smtClean="0"/>
              <a:t>reported by </a:t>
            </a:r>
            <a:r>
              <a:rPr lang="en-US" sz="2400" dirty="0"/>
              <a:t>the user of your walker. </a:t>
            </a:r>
            <a:r>
              <a:rPr lang="en-US" sz="2400" dirty="0">
                <a:solidFill>
                  <a:srgbClr val="FF0000"/>
                </a:solidFill>
              </a:rPr>
              <a:t>What do you think the </a:t>
            </a:r>
            <a:r>
              <a:rPr lang="en-US" sz="2400" dirty="0" smtClean="0">
                <a:solidFill>
                  <a:srgbClr val="FF0000"/>
                </a:solidFill>
              </a:rPr>
              <a:t>reasons behind </a:t>
            </a:r>
            <a:r>
              <a:rPr lang="en-US" sz="2400" dirty="0">
                <a:solidFill>
                  <a:srgbClr val="FF0000"/>
                </a:solidFill>
              </a:rPr>
              <a:t>such incidents? How you will response to deal with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such incidents?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8936e60817_0_3"/>
          <p:cNvSpPr txBox="1">
            <a:spLocks noGrp="1"/>
          </p:cNvSpPr>
          <p:nvPr>
            <p:ph type="title"/>
          </p:nvPr>
        </p:nvSpPr>
        <p:spPr>
          <a:xfrm>
            <a:off x="376867" y="312200"/>
            <a:ext cx="10366400" cy="9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Ethnography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1047750"/>
            <a:ext cx="7373938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8936e60817_0_3"/>
          <p:cNvSpPr txBox="1">
            <a:spLocks noGrp="1"/>
          </p:cNvSpPr>
          <p:nvPr>
            <p:ph type="title"/>
          </p:nvPr>
        </p:nvSpPr>
        <p:spPr>
          <a:xfrm>
            <a:off x="376867" y="312200"/>
            <a:ext cx="10366400" cy="9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Ethnography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85888"/>
            <a:ext cx="440055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228600"/>
            <a:ext cx="4938713" cy="629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28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8936e60817_0_3"/>
          <p:cNvSpPr txBox="1">
            <a:spLocks noGrp="1"/>
          </p:cNvSpPr>
          <p:nvPr>
            <p:ph type="title"/>
          </p:nvPr>
        </p:nvSpPr>
        <p:spPr>
          <a:xfrm>
            <a:off x="376867" y="312200"/>
            <a:ext cx="10366400" cy="9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Ethnography: Characteristics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92667" y="1388533"/>
            <a:ext cx="66378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Contextual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Research is conducted in the context in which the subject is normally live and work</a:t>
            </a:r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Unobtrusive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Research avoids manipulating the phenomenon under investigation</a:t>
            </a:r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Longitudinal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Tends to run for longer period</a:t>
            </a:r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Collaborative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Involves the participation of the stakeholders other than researchers</a:t>
            </a:r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Interpretive	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Researchers carries out interpretive analysis of the data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00" y="1203466"/>
            <a:ext cx="3497262" cy="241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70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936e60817_0_11"/>
          <p:cNvSpPr txBox="1">
            <a:spLocks noGrp="1"/>
          </p:cNvSpPr>
          <p:nvPr>
            <p:ph type="title"/>
          </p:nvPr>
        </p:nvSpPr>
        <p:spPr>
          <a:xfrm>
            <a:off x="376867" y="312200"/>
            <a:ext cx="10366400" cy="9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How Is It Done?</a:t>
            </a:r>
            <a:endParaRPr dirty="0"/>
          </a:p>
        </p:txBody>
      </p:sp>
      <p:sp>
        <p:nvSpPr>
          <p:cNvPr id="87" name="Google Shape;87;g18936e60817_0_11"/>
          <p:cNvSpPr txBox="1"/>
          <p:nvPr/>
        </p:nvSpPr>
        <p:spPr>
          <a:xfrm>
            <a:off x="765467" y="1195401"/>
            <a:ext cx="10579866" cy="557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research starts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with initial concepts,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system components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, behaviors, fact-based questions.</a:t>
            </a:r>
            <a:endParaRPr dirty="0" smtClean="0">
              <a:latin typeface="Raleway"/>
              <a:ea typeface="Raleway"/>
              <a:cs typeface="Raleway"/>
              <a:sym typeface="Raleway"/>
            </a:endParaRPr>
          </a:p>
          <a:p>
            <a:pPr marL="609585" indent="-423323">
              <a:buClr>
                <a:srgbClr val="000000"/>
              </a:buClr>
              <a:buSzPts val="1400"/>
              <a:buFont typeface="Raleway"/>
              <a:buChar char="●"/>
            </a:pPr>
            <a:endParaRPr lang="en-US" dirty="0" smtClean="0">
              <a:latin typeface="Raleway"/>
              <a:ea typeface="Raleway"/>
              <a:cs typeface="Raleway"/>
              <a:sym typeface="Raleway"/>
            </a:endParaRPr>
          </a:p>
          <a:p>
            <a:pPr marL="609585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Next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, decide on the entry point in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the fieldwork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, i.e., search and collaborate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with informant.</a:t>
            </a:r>
          </a:p>
          <a:p>
            <a:pPr marL="186262">
              <a:buClr>
                <a:srgbClr val="000000"/>
              </a:buClr>
              <a:buSzPts val="1400"/>
            </a:pPr>
            <a:endParaRPr lang="en-US" dirty="0" smtClean="0">
              <a:latin typeface="Raleway"/>
              <a:ea typeface="Raleway"/>
              <a:cs typeface="Raleway"/>
              <a:sym typeface="Raleway"/>
            </a:endParaRPr>
          </a:p>
          <a:p>
            <a:pPr marL="609585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Collect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data through several session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using different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methods, such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as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observations,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interviews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, </a:t>
            </a:r>
            <a:endParaRPr lang="en-US" sz="1400" dirty="0" smtClean="0">
              <a:latin typeface="Raleway"/>
              <a:ea typeface="Raleway"/>
              <a:cs typeface="Raleway"/>
              <a:sym typeface="Raleway"/>
            </a:endParaRP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documents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, </a:t>
            </a:r>
            <a:endParaRPr lang="en-US" sz="1400" dirty="0" smtClean="0">
              <a:latin typeface="Raleway"/>
              <a:ea typeface="Raleway"/>
              <a:cs typeface="Raleway"/>
              <a:sym typeface="Raleway"/>
            </a:endParaRP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artifacts</a:t>
            </a:r>
          </a:p>
          <a:p>
            <a:pPr marL="609585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Types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of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data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data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supplied by </a:t>
            </a: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participant 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ethnographers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’ interpretation of the participants </a:t>
            </a: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data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collective information</a:t>
            </a:r>
          </a:p>
          <a:p>
            <a:pPr marL="609585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Analysis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of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data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to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develop themes, descriptions, </a:t>
            </a: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interpretation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collected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data will help us to </a:t>
            </a: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understand the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larger issue among the group.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data will delineate the </a:t>
            </a:r>
            <a:r>
              <a:rPr lang="en-US" sz="1400" dirty="0" smtClean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day-to-day picture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of the people, their </a:t>
            </a:r>
            <a:r>
              <a:rPr lang="en-US" sz="1400" dirty="0" smtClean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behaviors</a:t>
            </a: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, shared </a:t>
            </a:r>
            <a:r>
              <a:rPr lang="en-US" sz="1400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ideals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US" sz="1400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values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 within the group.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he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data is shaped up by the culture, </a:t>
            </a:r>
            <a:r>
              <a:rPr lang="en-US" sz="1400" dirty="0" smtClean="0">
                <a:latin typeface="Raleway"/>
                <a:ea typeface="Raleway"/>
                <a:cs typeface="Raleway"/>
                <a:sym typeface="Raleway"/>
              </a:rPr>
              <a:t>ideals and </a:t>
            </a:r>
            <a:r>
              <a:rPr lang="en-US" sz="1400" dirty="0">
                <a:latin typeface="Raleway"/>
                <a:ea typeface="Raleway"/>
                <a:cs typeface="Raleway"/>
                <a:sym typeface="Raleway"/>
              </a:rPr>
              <a:t>values of the researchers.</a:t>
            </a:r>
          </a:p>
          <a:p>
            <a:pPr marL="643462" lvl="1">
              <a:buClr>
                <a:srgbClr val="000000"/>
              </a:buClr>
              <a:buSzPts val="1400"/>
            </a:pPr>
            <a:endParaRPr lang="en-US" dirty="0">
              <a:latin typeface="Raleway"/>
              <a:ea typeface="Raleway"/>
              <a:cs typeface="Raleway"/>
              <a:sym typeface="Raleway"/>
            </a:endParaRPr>
          </a:p>
          <a:p>
            <a:pPr marL="609585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Owing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to budget constraints it may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be difficult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for the researcher to find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everything at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one point, hence, multi-sited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ethnography is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touted as a best option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64b3d91da_0_41"/>
          <p:cNvSpPr txBox="1">
            <a:spLocks noGrp="1"/>
          </p:cNvSpPr>
          <p:nvPr>
            <p:ph type="title"/>
          </p:nvPr>
        </p:nvSpPr>
        <p:spPr>
          <a:xfrm>
            <a:off x="376867" y="312200"/>
            <a:ext cx="10366400" cy="9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Ethnography</a:t>
            </a:r>
            <a:endParaRPr dirty="0"/>
          </a:p>
        </p:txBody>
      </p:sp>
      <p:sp>
        <p:nvSpPr>
          <p:cNvPr id="94" name="Google Shape;94;g2064b3d91da_0_41"/>
          <p:cNvSpPr txBox="1"/>
          <p:nvPr/>
        </p:nvSpPr>
        <p:spPr>
          <a:xfrm>
            <a:off x="765667" y="1398601"/>
            <a:ext cx="5855266" cy="273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Pros</a:t>
            </a:r>
            <a:endParaRPr b="1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219170" lvl="1" indent="-423323"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Ethnography research allows to have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an </a:t>
            </a:r>
            <a:r>
              <a:rPr lang="en-US" dirty="0" smtClean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in-depth understanding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of the shared culture, behavior,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ideals, and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values of a group.</a:t>
            </a:r>
          </a:p>
          <a:p>
            <a:pPr marL="1219170" lvl="1" indent="-423323">
              <a:buClr>
                <a:srgbClr val="000000"/>
              </a:buClr>
              <a:buSzPts val="1400"/>
              <a:buFont typeface="Raleway"/>
              <a:buChar char="○"/>
            </a:pP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Since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observation and interviews are open-ended,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this research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method can easily </a:t>
            </a:r>
            <a:r>
              <a:rPr lang="en-US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evolved and discover </a:t>
            </a:r>
            <a:r>
              <a:rPr lang="en-US" dirty="0" smtClean="0">
                <a:latin typeface="Raleway"/>
                <a:ea typeface="Raleway"/>
                <a:cs typeface="Raleway"/>
                <a:sym typeface="Raleway"/>
              </a:rPr>
              <a:t>new interesting </a:t>
            </a:r>
            <a:r>
              <a:rPr lang="en-US" dirty="0">
                <a:latin typeface="Raleway"/>
                <a:ea typeface="Raleway"/>
                <a:cs typeface="Raleway"/>
                <a:sym typeface="Raleway"/>
              </a:rPr>
              <a:t>things about the group.</a:t>
            </a:r>
            <a:endParaRPr dirty="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Google Shape;94;g2064b3d91da_0_41"/>
          <p:cNvSpPr txBox="1"/>
          <p:nvPr/>
        </p:nvSpPr>
        <p:spPr>
          <a:xfrm>
            <a:off x="6447934" y="1408669"/>
            <a:ext cx="5417033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Cons 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Time consuming and costly research </a:t>
            </a:r>
            <a:r>
              <a:rPr lang="en-US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approach.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Researcher </a:t>
            </a: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may end up having a lot of data </a:t>
            </a:r>
            <a:r>
              <a:rPr lang="en-US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to conduct analysis.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It </a:t>
            </a: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depends on the researcher’s relationship </a:t>
            </a:r>
            <a:r>
              <a:rPr lang="en-US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with the </a:t>
            </a: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subject and shaped up by the cultural </a:t>
            </a:r>
            <a:r>
              <a:rPr lang="en-US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bias.</a:t>
            </a:r>
          </a:p>
          <a:p>
            <a:pPr marL="1066785" lvl="1" indent="-423323">
              <a:buClr>
                <a:srgbClr val="000000"/>
              </a:buClr>
              <a:buSzPts val="1400"/>
              <a:buFont typeface="Raleway"/>
              <a:buChar char="●"/>
            </a:pPr>
            <a:r>
              <a:rPr lang="en-US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It </a:t>
            </a: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also depends on the openness and honesty </a:t>
            </a:r>
            <a:r>
              <a:rPr lang="en-US" dirty="0" smtClea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of the </a:t>
            </a:r>
            <a:r>
              <a:rPr lang="en-US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subject.</a:t>
            </a:r>
            <a:endParaRPr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Google Shape;322;p44">
            <a:extLst>
              <a:ext uri="{FF2B5EF4-FFF2-40B4-BE49-F238E27FC236}">
                <a16:creationId xmlns="" xmlns:a16="http://schemas.microsoft.com/office/drawing/2014/main" id="{38AF0EC0-F554-40FA-896C-7063EEAB34D1}"/>
              </a:ext>
            </a:extLst>
          </p:cNvPr>
          <p:cNvPicPr preferRelativeResize="0"/>
          <p:nvPr/>
        </p:nvPicPr>
        <p:blipFill rotWithShape="1">
          <a:blip r:embed="rId3"/>
          <a:srcRect t="8303" b="7443"/>
          <a:stretch/>
        </p:blipFill>
        <p:spPr>
          <a:xfrm>
            <a:off x="8555880" y="4546121"/>
            <a:ext cx="3634596" cy="2311879"/>
          </a:xfrm>
          <a:prstGeom prst="rect">
            <a:avLst/>
          </a:prstGeom>
          <a:noFill/>
        </p:spPr>
      </p:pic>
      <p:pic>
        <p:nvPicPr>
          <p:cNvPr id="1028" name="Picture 4" descr="Thanksgiving Break Gif - IceGif">
            <a:extLst>
              <a:ext uri="{FF2B5EF4-FFF2-40B4-BE49-F238E27FC236}">
                <a16:creationId xmlns="" xmlns:a16="http://schemas.microsoft.com/office/drawing/2014/main" id="{AF33E805-DBA3-473A-9945-285969B153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7" y="1173191"/>
            <a:ext cx="8411523" cy="4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64b3d91da_0_41"/>
          <p:cNvSpPr txBox="1"/>
          <p:nvPr/>
        </p:nvSpPr>
        <p:spPr>
          <a:xfrm>
            <a:off x="6886167" y="1342267"/>
            <a:ext cx="49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2" y="149756"/>
            <a:ext cx="11768668" cy="638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731</Words>
  <Application>Microsoft Office PowerPoint</Application>
  <PresentationFormat>Custom</PresentationFormat>
  <Paragraphs>73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Research Method</vt:lpstr>
      <vt:lpstr>Ethnography</vt:lpstr>
      <vt:lpstr>Ethnography</vt:lpstr>
      <vt:lpstr>Ethnography</vt:lpstr>
      <vt:lpstr>Ethnography: Characteristics</vt:lpstr>
      <vt:lpstr>How Is It Done?</vt:lpstr>
      <vt:lpstr>Ethnography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In-class Activity</vt:lpstr>
      <vt:lpstr>In-class activity</vt:lpstr>
      <vt:lpstr>In-class activity</vt:lpstr>
      <vt:lpstr>In-class activity: Story 1</vt:lpstr>
      <vt:lpstr>In-class activity: Story 2</vt:lpstr>
      <vt:lpstr>In-class activity: Story 3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Method</dc:title>
  <dc:creator>Nurain, Novia</dc:creator>
  <cp:lastModifiedBy>Novia Nurain</cp:lastModifiedBy>
  <cp:revision>9</cp:revision>
  <dcterms:created xsi:type="dcterms:W3CDTF">2023-10-02T14:57:43Z</dcterms:created>
  <dcterms:modified xsi:type="dcterms:W3CDTF">2023-10-10T03:46:34Z</dcterms:modified>
</cp:coreProperties>
</file>